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59" r:id="rId7"/>
    <p:sldId id="26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837F-AEC3-41F0-9475-A0284EC7E07B}" type="datetimeFigureOut">
              <a:rPr lang="de-DE" smtClean="0"/>
              <a:pPr/>
              <a:t>10.07.2014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09FA-4A93-473D-B308-D693DE3EEFC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IRE </a:t>
            </a:r>
            <a:r>
              <a:rPr lang="de-DE" dirty="0" err="1" smtClean="0"/>
              <a:t>of</a:t>
            </a:r>
            <a:r>
              <a:rPr lang="de-DE" dirty="0" smtClean="0"/>
              <a:t> HCC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robotic</a:t>
            </a:r>
            <a:r>
              <a:rPr lang="de-DE" dirty="0" smtClean="0"/>
              <a:t> </a:t>
            </a:r>
            <a:r>
              <a:rPr lang="de-DE" dirty="0" err="1" smtClean="0"/>
              <a:t>assistance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Lukas P. Beyer, Benedikt </a:t>
            </a:r>
            <a:r>
              <a:rPr lang="de-DE" dirty="0" err="1" smtClean="0"/>
              <a:t>Pregler</a:t>
            </a:r>
            <a:r>
              <a:rPr lang="de-DE" dirty="0" smtClean="0"/>
              <a:t>, Christoph Nießen, Philipp </a:t>
            </a:r>
            <a:r>
              <a:rPr lang="de-DE" dirty="0" err="1" smtClean="0"/>
              <a:t>Wiggermann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Patient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62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, male</a:t>
            </a:r>
          </a:p>
          <a:p>
            <a:r>
              <a:rPr lang="de-DE" dirty="0" err="1" smtClean="0"/>
              <a:t>Liver</a:t>
            </a:r>
            <a:r>
              <a:rPr lang="de-DE" dirty="0" smtClean="0"/>
              <a:t> </a:t>
            </a:r>
            <a:r>
              <a:rPr lang="de-DE" dirty="0" err="1" smtClean="0"/>
              <a:t>cirrhosis</a:t>
            </a:r>
            <a:r>
              <a:rPr lang="de-DE" dirty="0" smtClean="0"/>
              <a:t> Child B</a:t>
            </a:r>
          </a:p>
          <a:p>
            <a:r>
              <a:rPr lang="de-DE" dirty="0" err="1" smtClean="0"/>
              <a:t>Successfull</a:t>
            </a:r>
            <a:r>
              <a:rPr lang="de-DE" dirty="0" smtClean="0"/>
              <a:t> </a:t>
            </a:r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ablation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HCC in </a:t>
            </a:r>
            <a:r>
              <a:rPr lang="de-DE" dirty="0" err="1" smtClean="0"/>
              <a:t>segment</a:t>
            </a:r>
            <a:r>
              <a:rPr lang="de-DE" dirty="0" smtClean="0"/>
              <a:t> VII (03/2014)</a:t>
            </a:r>
          </a:p>
          <a:p>
            <a:r>
              <a:rPr lang="de-DE" dirty="0" smtClean="0"/>
              <a:t>HCC in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err="1" smtClean="0"/>
              <a:t>IVa</a:t>
            </a:r>
            <a:endParaRPr lang="de-DE" dirty="0" smtClean="0"/>
          </a:p>
          <a:p>
            <a:pPr lvl="1"/>
            <a:r>
              <a:rPr lang="de-DE" dirty="0" smtClean="0"/>
              <a:t>3,4 x 3,0 cm</a:t>
            </a:r>
          </a:p>
          <a:p>
            <a:pPr lvl="1"/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 </a:t>
            </a:r>
            <a:r>
              <a:rPr lang="de-DE" dirty="0" err="1" smtClean="0"/>
              <a:t>vein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recanalised</a:t>
            </a:r>
            <a:r>
              <a:rPr lang="de-DE" dirty="0" smtClean="0"/>
              <a:t> V. </a:t>
            </a:r>
            <a:r>
              <a:rPr lang="de-DE" dirty="0" err="1" smtClean="0"/>
              <a:t>umbilicalis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Preinterventional</a:t>
            </a:r>
            <a:r>
              <a:rPr lang="de-DE" dirty="0" smtClean="0"/>
              <a:t> CT</a:t>
            </a:r>
            <a:endParaRPr lang="de-DE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53" t="5405" r="19823" b="16636"/>
          <a:stretch>
            <a:fillRect/>
          </a:stretch>
        </p:blipFill>
        <p:spPr bwMode="auto">
          <a:xfrm>
            <a:off x="827584" y="1556792"/>
            <a:ext cx="6192688" cy="47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mit Pfeil 5"/>
          <p:cNvCxnSpPr/>
          <p:nvPr/>
        </p:nvCxnSpPr>
        <p:spPr>
          <a:xfrm rot="10800000" flipV="1">
            <a:off x="3923928" y="2924944"/>
            <a:ext cx="33123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rot="10800000" flipV="1">
            <a:off x="3707904" y="2132856"/>
            <a:ext cx="352839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308304" y="1916832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V. </a:t>
            </a:r>
            <a:r>
              <a:rPr lang="de-DE" dirty="0" err="1" smtClean="0"/>
              <a:t>umbilicalis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308304" y="277163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HCC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419872" y="6381328"/>
            <a:ext cx="13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arterial</a:t>
            </a:r>
            <a:r>
              <a:rPr lang="de-DE" sz="1600" dirty="0" smtClean="0"/>
              <a:t> </a:t>
            </a:r>
            <a:r>
              <a:rPr lang="de-DE" sz="1600" dirty="0" err="1" smtClean="0"/>
              <a:t>phase</a:t>
            </a:r>
            <a:endParaRPr lang="de-DE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Procedure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IRE</a:t>
            </a:r>
          </a:p>
          <a:p>
            <a:pPr lvl="1"/>
            <a:r>
              <a:rPr lang="de-DE" dirty="0" err="1" smtClean="0"/>
              <a:t>Simultaneous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 </a:t>
            </a:r>
            <a:r>
              <a:rPr lang="de-DE" dirty="0" err="1" smtClean="0"/>
              <a:t>needles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sink </a:t>
            </a:r>
            <a:r>
              <a:rPr lang="de-DE" dirty="0" err="1" smtClean="0"/>
              <a:t>effect</a:t>
            </a:r>
            <a:endParaRPr lang="de-DE" dirty="0" smtClean="0"/>
          </a:p>
          <a:p>
            <a:r>
              <a:rPr lang="de-DE" dirty="0" err="1" smtClean="0"/>
              <a:t>Robotic</a:t>
            </a:r>
            <a:r>
              <a:rPr lang="de-DE" dirty="0" smtClean="0"/>
              <a:t> </a:t>
            </a:r>
            <a:r>
              <a:rPr lang="de-DE" dirty="0" err="1" smtClean="0"/>
              <a:t>guidance</a:t>
            </a:r>
            <a:r>
              <a:rPr lang="de-DE" dirty="0" smtClean="0"/>
              <a:t> (</a:t>
            </a:r>
            <a:r>
              <a:rPr lang="de-DE" dirty="0" err="1" smtClean="0"/>
              <a:t>Perfint</a:t>
            </a:r>
            <a:r>
              <a:rPr lang="de-DE" dirty="0" smtClean="0"/>
              <a:t> MAXIO)</a:t>
            </a:r>
          </a:p>
          <a:p>
            <a:pPr lvl="1"/>
            <a:r>
              <a:rPr lang="de-DE" dirty="0" err="1" smtClean="0"/>
              <a:t>Avoids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CT </a:t>
            </a:r>
            <a:r>
              <a:rPr lang="de-DE" dirty="0" err="1" smtClean="0"/>
              <a:t>fluoroscopy</a:t>
            </a:r>
            <a:endParaRPr lang="de-DE" dirty="0" smtClean="0"/>
          </a:p>
          <a:p>
            <a:pPr lvl="1"/>
            <a:r>
              <a:rPr lang="de-DE" dirty="0" err="1" smtClean="0"/>
              <a:t>Simultaneous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6 </a:t>
            </a:r>
            <a:r>
              <a:rPr lang="de-DE" dirty="0" err="1" smtClean="0"/>
              <a:t>probes</a:t>
            </a:r>
            <a:endParaRPr lang="de-DE" dirty="0" smtClean="0"/>
          </a:p>
          <a:p>
            <a:pPr lvl="1"/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positioning</a:t>
            </a:r>
            <a:r>
              <a:rPr lang="de-DE" dirty="0" smtClean="0"/>
              <a:t> (+- 1mm)</a:t>
            </a:r>
          </a:p>
          <a:p>
            <a:pPr lvl="1"/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interventions</a:t>
            </a: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needle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/>
          </a:p>
        </p:txBody>
      </p:sp>
      <p:pic>
        <p:nvPicPr>
          <p:cNvPr id="4" name="Picture 2" descr="Z:\Allgemein\Pregler\Roboter\Maxio\UKR1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79548"/>
            <a:ext cx="2340864" cy="3511296"/>
          </a:xfrm>
          <a:prstGeom prst="rect">
            <a:avLst/>
          </a:prstGeom>
          <a:noFill/>
        </p:spPr>
      </p:pic>
      <p:pic>
        <p:nvPicPr>
          <p:cNvPr id="5" name="Picture 3" descr="Z:\Allgemein\Pregler\Roboter\Maxio\UKR1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79548"/>
            <a:ext cx="2340864" cy="3511296"/>
          </a:xfrm>
          <a:prstGeom prst="rect">
            <a:avLst/>
          </a:prstGeom>
          <a:noFill/>
        </p:spPr>
      </p:pic>
      <p:pic>
        <p:nvPicPr>
          <p:cNvPr id="6" name="Picture 4" descr="Z:\Allgemein\Pregler\Roboter\Maxio\UKR1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79548"/>
            <a:ext cx="2340864" cy="351129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972739" y="5867980"/>
            <a:ext cx="527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Semi-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needle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Perfint</a:t>
            </a:r>
            <a:r>
              <a:rPr lang="de-DE" dirty="0" smtClean="0"/>
              <a:t> MAXIO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4714" t="3557" r="15428" b="25294"/>
          <a:stretch>
            <a:fillRect/>
          </a:stretch>
        </p:blipFill>
        <p:spPr bwMode="auto">
          <a:xfrm>
            <a:off x="827584" y="1540627"/>
            <a:ext cx="6048672" cy="47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203848" y="6381328"/>
            <a:ext cx="177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native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 </a:t>
            </a:r>
            <a:r>
              <a:rPr lang="de-DE" sz="1600" dirty="0" err="1" smtClean="0"/>
              <a:t>scan</a:t>
            </a:r>
            <a:endParaRPr lang="de-DE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Periinterventional</a:t>
            </a:r>
            <a:r>
              <a:rPr lang="de-DE" dirty="0" smtClean="0"/>
              <a:t> CT</a:t>
            </a:r>
            <a:endParaRPr lang="de-DE" dirty="0"/>
          </a:p>
        </p:txBody>
      </p:sp>
      <p:cxnSp>
        <p:nvCxnSpPr>
          <p:cNvPr id="6" name="Gerade Verbindung mit Pfeil 5"/>
          <p:cNvCxnSpPr>
            <a:stCxn id="9" idx="1"/>
          </p:cNvCxnSpPr>
          <p:nvPr/>
        </p:nvCxnSpPr>
        <p:spPr>
          <a:xfrm rot="10800000" flipV="1">
            <a:off x="4139952" y="2092206"/>
            <a:ext cx="3240360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380312" y="190754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IRE </a:t>
            </a:r>
            <a:r>
              <a:rPr lang="de-DE" dirty="0" err="1" smtClean="0"/>
              <a:t>needle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rot="10800000">
            <a:off x="3491880" y="2564904"/>
            <a:ext cx="388843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380312" y="2564904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V. </a:t>
            </a:r>
            <a:r>
              <a:rPr lang="de-DE" dirty="0" err="1" smtClean="0"/>
              <a:t>umbilicalis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 rot="10800000">
            <a:off x="3419872" y="3068960"/>
            <a:ext cx="39604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380312" y="3212976"/>
            <a:ext cx="14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ablation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71" t="11423" r="21548" b="30473"/>
          <a:stretch>
            <a:fillRect/>
          </a:stretch>
        </p:blipFill>
        <p:spPr bwMode="auto">
          <a:xfrm>
            <a:off x="323528" y="1988840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e-DE" dirty="0" smtClean="0"/>
              <a:t>Follow-</a:t>
            </a:r>
            <a:r>
              <a:rPr lang="de-DE" dirty="0" err="1" smtClean="0"/>
              <a:t>up</a:t>
            </a:r>
            <a:r>
              <a:rPr lang="de-DE" dirty="0" smtClean="0"/>
              <a:t> (12 </a:t>
            </a:r>
            <a:r>
              <a:rPr lang="de-DE" dirty="0" err="1" smtClean="0"/>
              <a:t>weeks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18" idx="2"/>
          </p:cNvCxnSpPr>
          <p:nvPr/>
        </p:nvCxnSpPr>
        <p:spPr>
          <a:xfrm rot="5400000">
            <a:off x="2819210" y="1293359"/>
            <a:ext cx="1296147" cy="1967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491880" y="1259468"/>
            <a:ext cx="19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complete</a:t>
            </a:r>
            <a:r>
              <a:rPr lang="de-DE" b="1" dirty="0" smtClean="0"/>
              <a:t> </a:t>
            </a:r>
            <a:r>
              <a:rPr lang="de-DE" b="1" dirty="0" err="1" smtClean="0"/>
              <a:t>ablation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580700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peri</a:t>
            </a:r>
            <a:r>
              <a:rPr lang="de-DE" dirty="0" smtClean="0"/>
              <a:t>-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postinterventional</a:t>
            </a:r>
            <a:r>
              <a:rPr lang="de-DE" dirty="0" smtClean="0"/>
              <a:t> </a:t>
            </a:r>
            <a:r>
              <a:rPr lang="de-DE" dirty="0" err="1" smtClean="0"/>
              <a:t>complications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ablation</a:t>
            </a:r>
            <a:r>
              <a:rPr lang="de-DE" dirty="0" smtClean="0"/>
              <a:t> in CEUS, MRI </a:t>
            </a:r>
            <a:r>
              <a:rPr lang="de-DE" dirty="0" err="1" smtClean="0"/>
              <a:t>and</a:t>
            </a:r>
            <a:r>
              <a:rPr lang="de-DE" dirty="0" smtClean="0"/>
              <a:t> CT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723" t="18725" r="27566" b="27722"/>
          <a:stretch>
            <a:fillRect/>
          </a:stretch>
        </p:blipFill>
        <p:spPr bwMode="auto">
          <a:xfrm>
            <a:off x="4572000" y="1988840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>
            <a:stCxn id="18" idx="2"/>
          </p:cNvCxnSpPr>
          <p:nvPr/>
        </p:nvCxnSpPr>
        <p:spPr>
          <a:xfrm rot="16200000" flipH="1">
            <a:off x="4763425" y="1316172"/>
            <a:ext cx="1440162" cy="2065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145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Larissa-Design</vt:lpstr>
      <vt:lpstr>IRE of HCC with robotic assistance</vt:lpstr>
      <vt:lpstr>Patient history</vt:lpstr>
      <vt:lpstr>Preinterventional CT</vt:lpstr>
      <vt:lpstr>Procedure</vt:lpstr>
      <vt:lpstr>Assisted needle placement</vt:lpstr>
      <vt:lpstr>Periinterventional CT</vt:lpstr>
      <vt:lpstr>Follow-up (12 weeks)</vt:lpstr>
    </vt:vector>
  </TitlesOfParts>
  <Company>Medical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meduser</dc:creator>
  <cp:lastModifiedBy>admin</cp:lastModifiedBy>
  <cp:revision>32</cp:revision>
  <dcterms:created xsi:type="dcterms:W3CDTF">2014-06-26T04:58:30Z</dcterms:created>
  <dcterms:modified xsi:type="dcterms:W3CDTF">2014-07-10T11:04:19Z</dcterms:modified>
</cp:coreProperties>
</file>